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7.jpeg" ContentType="image/jpeg"/>
  <Override PartName="/ppt/media/image6.png" ContentType="image/png"/>
  <Override PartName="/ppt/media/image5.png" ContentType="image/png"/>
  <Override PartName="/ppt/media/image8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D4C20D7-25E2-4BDE-BAED-BD609DCD169D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D3601B0-3EF9-4CCB-AF9E-0217EA87B60E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1258920" y="160020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1258920" y="1600200"/>
            <a:ext cx="6016320" cy="480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0" name="" descr=""/>
          <p:cNvPicPr/>
          <p:nvPr/>
        </p:nvPicPr>
        <p:blipFill>
          <a:blip r:embed="rId2"/>
          <a:stretch/>
        </p:blipFill>
        <p:spPr>
          <a:xfrm>
            <a:off x="1258920" y="160020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/>
        </p:blipFill>
        <p:spPr>
          <a:xfrm>
            <a:off x="1258920" y="1600200"/>
            <a:ext cx="6016320" cy="480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>
            <a:off x="1258920" y="160020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122" name="" descr=""/>
          <p:cNvPicPr/>
          <p:nvPr/>
        </p:nvPicPr>
        <p:blipFill>
          <a:blip r:embed="rId3"/>
          <a:stretch/>
        </p:blipFill>
        <p:spPr>
          <a:xfrm>
            <a:off x="1258920" y="1600200"/>
            <a:ext cx="6016320" cy="480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rIns="0" tIns="0" bIns="0"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Cli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ck 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to 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edi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 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Ma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ste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r 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titl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 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sty</a:t>
            </a: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le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 rot="16200000">
            <a:off x="7551360" y="1646280"/>
            <a:ext cx="2437920" cy="3654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dfdcb7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8/5/19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 rot="16200000">
            <a:off x="7587000" y="4048920"/>
            <a:ext cx="2367000" cy="36540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531640" y="5649120"/>
            <a:ext cx="548280" cy="396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fld id="{65F03E6C-88B6-4603-82DC-59F6DC834E05}" type="slidenum"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4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Clic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 to 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edit 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Mas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ter 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title 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styl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280160" indent="-228240">
              <a:lnSpc>
                <a:spcPct val="100000"/>
              </a:lnSpc>
              <a:buClr>
                <a:srgbClr val="95a39d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1554480" indent="-228240">
              <a:lnSpc>
                <a:spcPct val="100000"/>
              </a:lnSpc>
              <a:buClr>
                <a:srgbClr val="c89f5d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 rot="16200000">
            <a:off x="7551360" y="1646280"/>
            <a:ext cx="2437920" cy="3654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dfdcb7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8/5/19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 rot="16200000">
            <a:off x="7587000" y="4048920"/>
            <a:ext cx="2367000" cy="36540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8531640" y="5649120"/>
            <a:ext cx="548280" cy="396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fld id="{D58B0465-FBB3-4D79-95BA-0B086FEE5ABE}" type="slidenum"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Click to edit Master title style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 rot="16200000">
            <a:off x="7551360" y="1646280"/>
            <a:ext cx="2437920" cy="3654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dfdcb7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8/5/19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 rot="16200000">
            <a:off x="7587000" y="4048920"/>
            <a:ext cx="2367000" cy="36540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531640" y="5649120"/>
            <a:ext cx="548280" cy="396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fld id="{221F3F28-28B6-4B06-B1FF-21F909655BD9}" type="slidenum"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4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motion.pratt.duke.edu/klampt/pyklampt_docs/classklampt_1_1cspace_1_1CSpace.html" TargetMode="Externa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s://github.com/krishauser/Klampt/blob/master/Python/klampt/robotcspace.py" TargetMode="External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://motion.pratt.duke.edu/klampt/pyklampt_docs/classklampt_1_1robotcspace_1_1RobotSubsetCSpace.html" TargetMode="External"/><Relationship Id="rId2" Type="http://schemas.openxmlformats.org/officeDocument/2006/relationships/hyperlink" Target="http://motion.pratt.duke.edu/klampt/pyklampt_docs/classklampt_1_1robotcspace_1_1ClosedLoopRobotCSpace.html" TargetMode="External"/><Relationship Id="rId3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://motion.pratt.duke.edu/klampt/pyklampt_docs/namespaceklampt_1_1trajectory.html" TargetMode="External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hyperlink" Target="http://motion.pratt.duke.edu/klampt/pyklampt_docs/classklampt_1_1cspace_1_1MotionPlan.html" TargetMode="External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hyperlink" Target="http://motion.pratt.duke.edu/klampt/pyklampt_docs/classklampt_1_1cspace_1_1MotionPlan.html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motion.pratt.duke.edu/klampt/pyklampt_docs/classklampt_1_1cspace_1_1CSpace.html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85800" y="1905120"/>
            <a:ext cx="7543440" cy="2593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6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Motion Planning in Klamp’t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85800" y="4572000"/>
            <a:ext cx="6461280" cy="1066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8f8e8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Kris Hauser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8f8e8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ECE 383 / ME 442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Subclassing in Python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class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ParentClass: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__init__(self,x):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self.x = x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foo(self):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“x is“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,self.x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bar(self):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“2x is“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,2*self.x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class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SubClass(ParentClass):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__init__(self,x,y):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ParentClass.__init__(self,x+3)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#note that  the argument is changed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self.y = y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foo(self):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#this </a:t>
            </a:r>
            <a:r>
              <a:rPr b="0" i="1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overrides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the parent class’s foo definition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“y is”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,self.y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“My parent says…”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ParentClass.foo(self)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#bar is still defined as it was before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 = SubClass(1,2)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A.foo()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#this prints “y is 2” “My parent says…” “x is 4”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A.bar()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#this prints “2x is 8” 2*(1+3)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Python API (</a:t>
            </a:r>
            <a:r>
              <a:rPr b="0" lang="en-US" sz="4600" spc="-97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mbria"/>
                <a:hlinkClick r:id="rId1"/>
              </a:rPr>
              <a:t>CSpace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)… more functionality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visible(a,b)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used for custom visibility tests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sample()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returns a random configuration.  Used for custom sampling distributions. Default implementation uses uniform distribution over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self.bound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distance(a,b)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returns a distance value between configurations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Default uses Euclidean distance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interpolate(a,b,u)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returns a configuration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fraction of the way toward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from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Default uses linear interpolation.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sampleneighborhood(c,r)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used by some planners to sample a random configuration within a neighborhood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the configuration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Default samples over box of width 2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intersected with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self.bound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Static vs. Dynamic 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
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Collision Detection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3" name="Picture 3" descr=""/>
          <p:cNvPicPr/>
          <p:nvPr/>
        </p:nvPicPr>
        <p:blipFill>
          <a:blip r:embed="rId1"/>
          <a:stretch/>
        </p:blipFill>
        <p:spPr>
          <a:xfrm>
            <a:off x="1143000" y="2590920"/>
            <a:ext cx="6705360" cy="3860280"/>
          </a:xfrm>
          <a:prstGeom prst="rect">
            <a:avLst/>
          </a:prstGeom>
          <a:ln>
            <a:noFill/>
          </a:ln>
        </p:spPr>
      </p:pic>
      <p:sp>
        <p:nvSpPr>
          <p:cNvPr id="174" name="CustomShape 2"/>
          <p:cNvSpPr/>
          <p:nvPr/>
        </p:nvSpPr>
        <p:spPr>
          <a:xfrm>
            <a:off x="823680" y="1870200"/>
            <a:ext cx="15267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Static checks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4498200" y="1828800"/>
            <a:ext cx="18421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Dynamic checks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Line 4"/>
          <p:cNvSpPr/>
          <p:nvPr/>
        </p:nvSpPr>
        <p:spPr>
          <a:xfrm>
            <a:off x="1600200" y="2133360"/>
            <a:ext cx="1295280" cy="1067040"/>
          </a:xfrm>
          <a:prstGeom prst="line">
            <a:avLst/>
          </a:prstGeom>
          <a:ln cap="rnd" w="9360">
            <a:solidFill>
              <a:srgbClr val="0000ff"/>
            </a:solidFill>
            <a:custDash>
              <a:ds d="500000" sp="4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Line 5"/>
          <p:cNvSpPr/>
          <p:nvPr/>
        </p:nvSpPr>
        <p:spPr>
          <a:xfrm>
            <a:off x="1600200" y="2133360"/>
            <a:ext cx="533160" cy="3124440"/>
          </a:xfrm>
          <a:prstGeom prst="line">
            <a:avLst/>
          </a:prstGeom>
          <a:ln cap="rnd" w="9360">
            <a:solidFill>
              <a:srgbClr val="0000ff"/>
            </a:solidFill>
            <a:custDash>
              <a:ds d="500000" sp="4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Line 6"/>
          <p:cNvSpPr/>
          <p:nvPr/>
        </p:nvSpPr>
        <p:spPr>
          <a:xfrm>
            <a:off x="5333760" y="2057400"/>
            <a:ext cx="914400" cy="1447560"/>
          </a:xfrm>
          <a:prstGeom prst="line">
            <a:avLst/>
          </a:prstGeom>
          <a:ln cap="rnd" w="9360">
            <a:solidFill>
              <a:srgbClr val="ff0000"/>
            </a:solidFill>
            <a:custDash>
              <a:ds d="500000" sp="4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Line 7"/>
          <p:cNvSpPr/>
          <p:nvPr/>
        </p:nvSpPr>
        <p:spPr>
          <a:xfrm flipH="1">
            <a:off x="3809880" y="2133360"/>
            <a:ext cx="1523880" cy="1447920"/>
          </a:xfrm>
          <a:prstGeom prst="line">
            <a:avLst/>
          </a:prstGeom>
          <a:ln cap="rnd" w="9360">
            <a:solidFill>
              <a:srgbClr val="ff0000"/>
            </a:solidFill>
            <a:custDash>
              <a:ds d="500000" sp="4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Static Feasibility Checking 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Override it to test whether a configuration is feasible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CSpace.IsFeasible(q)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(C++ API)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CSpace.feasible(q)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(Python API)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 default, if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CSpace.addFeasibilityTest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has been called,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CSpace.feasible(q)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will check all of the specified tests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authoritative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representation of C-obstacles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 be called thousands of times during planning. For sampling-based planners to work well, this </a:t>
            </a:r>
            <a:r>
              <a:rPr b="0" lang="en-US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must be fast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(ideally, microseconds)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Geometric primitives, or bounding-volume hierarchies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BVHs automatically set up / cached in Klamp’t the first time collisions are queried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Dynamic Feasibility Checking 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Callback that tests whether a simple path between two configurations is feasible (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local planning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CSpace.LocalPlanner(a,b)-&gt;EdgePlanner*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(C++ API)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CSpace.visible(a,b)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(Python API)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C++ API allows non-straight line paths, Python assumes straight-line paths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 be called thousands of times during planning (hopefully far less, in lazy planners). For sampling-based planners to work well, this </a:t>
            </a:r>
            <a:r>
              <a:rPr b="0" lang="en-US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must be fast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(ideally, milliseconds)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Default implementations use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discretize-and-check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approach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Distance metrics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457200" y="1600200"/>
            <a:ext cx="5333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Most PRM-style planners rely heavily on the notion of a distance metric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PRM (and similar planners): determines set of “nearby” neighbors for connection.  Either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i="1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-nearest neighbors, OR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neighbors within radius </a:t>
            </a:r>
            <a:r>
              <a:rPr b="0" i="1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RRT (and similar planners): determines how far to extend tree on each iteration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Max distance 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d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This choice is often nontrivial due to axes with different units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Example: how to weight the angular component in SE(2)? 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&amp; Tradeoff between fast exploration vs finding intricate movements in narrow passages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86" name="Picture 3" descr=""/>
          <p:cNvPicPr/>
          <p:nvPr/>
        </p:nvPicPr>
        <p:blipFill>
          <a:blip r:embed="rId1"/>
          <a:stretch/>
        </p:blipFill>
        <p:spPr>
          <a:xfrm>
            <a:off x="5867280" y="1371600"/>
            <a:ext cx="2437920" cy="1403640"/>
          </a:xfrm>
          <a:prstGeom prst="rect">
            <a:avLst/>
          </a:prstGeom>
          <a:ln>
            <a:noFill/>
          </a:ln>
        </p:spPr>
      </p:pic>
      <p:sp>
        <p:nvSpPr>
          <p:cNvPr id="187" name="CustomShape 3"/>
          <p:cNvSpPr/>
          <p:nvPr/>
        </p:nvSpPr>
        <p:spPr>
          <a:xfrm>
            <a:off x="6172200" y="1295280"/>
            <a:ext cx="990360" cy="99036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4"/>
          <p:cNvSpPr/>
          <p:nvPr/>
        </p:nvSpPr>
        <p:spPr>
          <a:xfrm>
            <a:off x="7315200" y="1082880"/>
            <a:ext cx="990360" cy="99036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5"/>
          <p:cNvSpPr/>
          <p:nvPr/>
        </p:nvSpPr>
        <p:spPr>
          <a:xfrm>
            <a:off x="5833440" y="3733920"/>
            <a:ext cx="2437920" cy="2209320"/>
          </a:xfrm>
          <a:prstGeom prst="rect">
            <a:avLst/>
          </a:prstGeom>
          <a:solidFill>
            <a:srgbClr val="cc9900"/>
          </a:solidFill>
          <a:ln w="12600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6"/>
          <p:cNvSpPr/>
          <p:nvPr/>
        </p:nvSpPr>
        <p:spPr>
          <a:xfrm>
            <a:off x="6003360" y="4118760"/>
            <a:ext cx="2095560" cy="1745280"/>
          </a:xfrm>
          <a:custGeom>
            <a:avLst/>
            <a:gdLst/>
            <a:ahLst/>
            <a:rect l="l" t="t" r="r" b="b"/>
            <a:pathLst>
              <a:path w="2095782" h="1745592">
                <a:moveTo>
                  <a:pt x="385986" y="46702"/>
                </a:moveTo>
                <a:cubicBezTo>
                  <a:pt x="513927" y="-335"/>
                  <a:pt x="886460" y="-37964"/>
                  <a:pt x="1063319" y="69280"/>
                </a:cubicBezTo>
                <a:cubicBezTo>
                  <a:pt x="1240178" y="176524"/>
                  <a:pt x="1277809" y="543414"/>
                  <a:pt x="1447142" y="690169"/>
                </a:cubicBezTo>
                <a:cubicBezTo>
                  <a:pt x="1616475" y="836924"/>
                  <a:pt x="2011586" y="780480"/>
                  <a:pt x="2079319" y="949813"/>
                </a:cubicBezTo>
                <a:cubicBezTo>
                  <a:pt x="2147052" y="1119146"/>
                  <a:pt x="1992772" y="1591399"/>
                  <a:pt x="1853542" y="1706169"/>
                </a:cubicBezTo>
                <a:cubicBezTo>
                  <a:pt x="1714312" y="1820939"/>
                  <a:pt x="1275927" y="1649724"/>
                  <a:pt x="1243942" y="1638435"/>
                </a:cubicBezTo>
                <a:cubicBezTo>
                  <a:pt x="1211957" y="1627146"/>
                  <a:pt x="1539335" y="1696761"/>
                  <a:pt x="1661631" y="1638435"/>
                </a:cubicBezTo>
                <a:cubicBezTo>
                  <a:pt x="1783927" y="1580109"/>
                  <a:pt x="1934445" y="1378791"/>
                  <a:pt x="1977719" y="1288480"/>
                </a:cubicBezTo>
                <a:cubicBezTo>
                  <a:pt x="2020993" y="1198169"/>
                  <a:pt x="1981482" y="1077754"/>
                  <a:pt x="1921275" y="1096569"/>
                </a:cubicBezTo>
                <a:cubicBezTo>
                  <a:pt x="1861068" y="1115384"/>
                  <a:pt x="1693616" y="1350569"/>
                  <a:pt x="1616475" y="1401369"/>
                </a:cubicBezTo>
                <a:cubicBezTo>
                  <a:pt x="1539334" y="1452169"/>
                  <a:pt x="1445261" y="1470984"/>
                  <a:pt x="1458431" y="1401369"/>
                </a:cubicBezTo>
                <a:cubicBezTo>
                  <a:pt x="1471601" y="1331754"/>
                  <a:pt x="1740653" y="1081517"/>
                  <a:pt x="1695497" y="983680"/>
                </a:cubicBezTo>
                <a:cubicBezTo>
                  <a:pt x="1650341" y="885843"/>
                  <a:pt x="1392578" y="786124"/>
                  <a:pt x="1187497" y="814346"/>
                </a:cubicBezTo>
                <a:cubicBezTo>
                  <a:pt x="982416" y="842568"/>
                  <a:pt x="662564" y="1139843"/>
                  <a:pt x="465008" y="1153013"/>
                </a:cubicBezTo>
                <a:cubicBezTo>
                  <a:pt x="267452" y="1166184"/>
                  <a:pt x="30386" y="1026954"/>
                  <a:pt x="2164" y="893369"/>
                </a:cubicBezTo>
                <a:cubicBezTo>
                  <a:pt x="-26058" y="759784"/>
                  <a:pt x="229823" y="492613"/>
                  <a:pt x="295675" y="351502"/>
                </a:cubicBezTo>
                <a:cubicBezTo>
                  <a:pt x="361527" y="210391"/>
                  <a:pt x="258045" y="93739"/>
                  <a:pt x="385986" y="46702"/>
                </a:cubicBezTo>
                <a:close/>
              </a:path>
            </a:pathLst>
          </a:custGeom>
          <a:solidFill>
            <a:srgbClr val="ffffcc"/>
          </a:solidFill>
          <a:ln w="12600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7"/>
          <p:cNvSpPr/>
          <p:nvPr/>
        </p:nvSpPr>
        <p:spPr>
          <a:xfrm>
            <a:off x="7772400" y="5715000"/>
            <a:ext cx="75960" cy="75960"/>
          </a:xfrm>
          <a:prstGeom prst="ellipse">
            <a:avLst/>
          </a:prstGeom>
          <a:solidFill>
            <a:srgbClr val="7030a0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8"/>
          <p:cNvSpPr/>
          <p:nvPr/>
        </p:nvSpPr>
        <p:spPr>
          <a:xfrm flipH="1">
            <a:off x="7809840" y="3429000"/>
            <a:ext cx="37800" cy="213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9"/>
          <p:cNvSpPr/>
          <p:nvPr/>
        </p:nvSpPr>
        <p:spPr>
          <a:xfrm>
            <a:off x="7250400" y="2952000"/>
            <a:ext cx="13600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Small jumps more effective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10"/>
          <p:cNvSpPr/>
          <p:nvPr/>
        </p:nvSpPr>
        <p:spPr>
          <a:xfrm>
            <a:off x="5568120" y="2952000"/>
            <a:ext cx="16761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Large jumps more effective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11"/>
          <p:cNvSpPr/>
          <p:nvPr/>
        </p:nvSpPr>
        <p:spPr>
          <a:xfrm flipH="1">
            <a:off x="6172200" y="3429000"/>
            <a:ext cx="304560" cy="156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12"/>
          <p:cNvSpPr/>
          <p:nvPr/>
        </p:nvSpPr>
        <p:spPr>
          <a:xfrm>
            <a:off x="6098760" y="5010120"/>
            <a:ext cx="75960" cy="75960"/>
          </a:xfrm>
          <a:prstGeom prst="ellipse">
            <a:avLst/>
          </a:prstGeom>
          <a:solidFill>
            <a:srgbClr val="7030a0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Interpolation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Interpolate(a,b,u) traces out a simple path (e.g., straight line or geodesic) from a-&gt;b as u goes from 0-&gt;1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C++: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CSpace.Interpolate(a,b,u,Config&amp; q)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with q used as output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Python: 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q&lt;-CSpace.interpolate(a,b,u)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Output of planner: sequence of milestones m</a:t>
            </a:r>
            <a:r>
              <a:rPr b="0" lang="en-US" sz="22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,…,m</a:t>
            </a:r>
            <a:r>
              <a:rPr b="0" lang="en-US" sz="22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such subsequent application the C-space’s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interpolation function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traces out path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q(t) = Interpolate(m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,m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i+1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t*n-i) with i=floor(tn)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Straight line is most appropriate for Euclidean spaces (default)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Geodesic is most appropriate choice for non-Euclidean spaces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Robot-level interface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Python API (</a:t>
            </a:r>
            <a:r>
              <a:rPr b="0" lang="en-US" sz="4600" spc="-97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mbria"/>
                <a:hlinkClick r:id="rId1"/>
              </a:rPr>
              <a:t>RobotCSpace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)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RobotCSpace class considers the configuration space of a RobotModel, possibly colliding with obstacles in a WorldModel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Construct an instance of RobotCSpace with the robot and a robotcollide.WorldCollider instance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from klampt.plan.robotcspcae import RobotCSpace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from klampt.model import collide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space = RobotCSpace(robot,robotcollide.WorldCollider(world))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(Can also create it without the collider to ignore all self-and environment collisions)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Optionally: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addFeasibilityTest(func,name=None)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on the space with as many additional feasibility tests as you want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RobotCSpace Issues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distance metric?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Default weights all joints evenly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collision checking resolution?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Default eps = 0.001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to sample non-standard joints, e.g., floating bases or freely spinning joints?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Need to overload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sample()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method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Agenda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Motion planning in Klamp’t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Key concepts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CSpace 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Feasibility checker (static collision checking)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Visibility checker (dynamic collision checking)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MotionPlan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Klamp’t Python API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More advanced usage in robotcspace.py…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Moving just some subset of DOFs, e.g. an arm of a humanoid robot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RobotSubsetCSpace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Specify a list of DOF indices in the constructor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Moving while maintaining some IK constraints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ClosedLoopRobotCSpace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This is handled by solving IK constraints during interpolation (and by extension, visibility checking)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Interpolating / executing robot paths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Setup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from klampt.model import </a:t>
            </a:r>
            <a:r>
              <a:rPr b="0" lang="en-US" sz="2000" spc="-1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trajectory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robot = …RobotModel instance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path = …list of milestones resulting from planner…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controller = …SimRobotController instance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Interpolate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times = range(len(path))   </a:t>
            </a:r>
            <a:r>
              <a:rPr b="0" lang="en-US" sz="20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#times at which each milestone is reached.  This places them 1s apart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traj = trajectory.RobotTrajectory(robot,path,times)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 = traj.eval(5.6)  </a:t>
            </a:r>
            <a:r>
              <a:rPr b="0" lang="en-US" sz="20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#interpolates the trajectory at time 5.6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Execute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trajectory.execute_path(path,controller) </a:t>
            </a:r>
            <a:r>
              <a:rPr b="0" lang="en-US" sz="20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#executes at max speed allowable by robot model’s velocity/acceleration limits, starting and stopping at each milestone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trajectory.execute_trajectory(traj,controller) </a:t>
            </a:r>
            <a:r>
              <a:rPr b="0" lang="en-US" sz="20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#executes a timed trajectory in piecewise linear fashion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Invoking Motion Planners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Klamp’t planning problems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Motion planning problem types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Constraints: 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Kinematic constraints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Manifold constraints (must be handled in C-space)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 constraints partially supported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Objectives: 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Minimum path length well supported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Minimum execution time under dynamics partially supported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Arbitrary cost functions partially supported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Minimum constraint removal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Minimum constraint displacement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Terminal conditions: </a:t>
            </a:r>
            <a:r>
              <a:rPr b="0" lang="en-US" sz="2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point-to-point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lang="en-US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point-to-set (not thoroughly tested)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lang="en-US" sz="2000" spc="-1" strike="noStrike">
                <a:solidFill>
                  <a:srgbClr val="ff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multi-query (some planners)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Implementation: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C++: fullest support. Not every combination of constraints + objectives + terminal constraints is supported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Python: point-to-point kinematic planning, manifold constraints can be handled, only path-length supported as optimization function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Klamp’t planning algorithms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Feasible planners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only care about the first feasible solution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Probabilistic Roadmap (PRM) </a:t>
            </a:r>
            <a:r>
              <a:rPr b="0" lang="en-US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[Kavraki et al 1996]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Rapidly-Exploring Random Tree (RRT) </a:t>
            </a:r>
            <a:r>
              <a:rPr b="0" lang="en-US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[LaValle and Kuffner 2001]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Expansive Space Trees (EST ) </a:t>
            </a:r>
            <a:r>
              <a:rPr b="0" lang="en-US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[Hsu et al 1999]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Single-Query Bidirectional Lazy Planner (SBL) </a:t>
            </a:r>
            <a:r>
              <a:rPr b="0" lang="en-US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[Sanchez-Ante and Latombe 2004]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Probabilistic Roadmap of Trees </a:t>
            </a:r>
            <a:r>
              <a:rPr b="0" lang="en-US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[Akinc et al 2005]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w/ SBL (SBL-PRT) 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Multi-Modal PRM (MMPRM), Incremental-MMPRM </a:t>
            </a:r>
            <a:r>
              <a:rPr b="0" lang="en-US" sz="17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[Hauser and Latombe 2009]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Optimizing planners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incrementally improve the solution quality over time (path length)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RRT* </a:t>
            </a:r>
            <a:r>
              <a:rPr b="0" lang="en-US" sz="19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[Karaman and Frazzoli 2009]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PRM* </a:t>
            </a:r>
            <a:r>
              <a:rPr b="0" lang="en-US" sz="19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[Karaman and Frazzoli 2009]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Lazy-PRM*, Lazy-RRG* </a:t>
            </a:r>
            <a:r>
              <a:rPr b="0" lang="en-US" sz="19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[Hauser 2015]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Lower-Bound RRT* (LB-RRT*) </a:t>
            </a:r>
            <a:r>
              <a:rPr b="0" lang="en-US" sz="19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[Salzman and Halperin 2014]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Fast Marching Method (FMM) </a:t>
            </a:r>
            <a:r>
              <a:rPr b="0" lang="en-US" sz="19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[Sethian 1996]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Asymptotically optimal FMM (FMM*) </a:t>
            </a:r>
            <a:r>
              <a:rPr b="0" lang="en-US" sz="2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[Luo and Hauser 2014]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Minimum Constraint Removal (MCR) and Minimum Constraint Displacement (MCD) </a:t>
            </a:r>
            <a:r>
              <a:rPr b="0" lang="en-US" sz="17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[Hauser 2013]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Randomized path shortcutting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Random restarts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Implementation: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C++: fullest support. Automatic configuration interface for PRM, RRT, EST, SBL, SBL-PRT, RRT*, PRM*, Lazy-PRM*, Lazy-RRG*, LB-RRT*, FMM, FMM*, shortcutting, restarts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Python: Only supports automatic configuration interface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Python API (</a:t>
            </a:r>
            <a:r>
              <a:rPr b="0" lang="en-US" sz="4600" spc="-97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mbria"/>
                <a:hlinkClick r:id="rId1"/>
              </a:rPr>
              <a:t>MotionPlan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)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Sets up a motion planner for a given CSpace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First call global configuration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MotionPlan.setOptions(option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=value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,…,option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=value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Then create the planner, set up the endpoints, and call in a loop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planner = MotionPlan(cspace)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planner.setEndpoints(qstart,qgoal)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increment = 100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while [TIME LEFT]: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planner.planMore(increment)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path = planner.getPath()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if len(path) &gt; 0: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280160" indent="-228240">
              <a:lnSpc>
                <a:spcPct val="100000"/>
              </a:lnSpc>
              <a:buClr>
                <a:srgbClr val="95a39d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 “Solved”; break</a:t>
            </a:r>
            <a:endParaRPr b="0" lang="en-US" sz="14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Note: if you are creating lots of MotionPlans you will want to call planner.close() to free memory after using it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Note: many planners require start and goal to be feasible… or throw an exception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Python API (</a:t>
            </a:r>
            <a:r>
              <a:rPr b="0" lang="en-US" sz="4600" spc="-97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mbria"/>
                <a:hlinkClick r:id="rId1"/>
              </a:rPr>
              <a:t>MotionPlan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) Planner options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MotionPlan.setOptions(option</a:t>
            </a:r>
            <a:r>
              <a:rPr b="0" lang="en-US" sz="22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=value</a:t>
            </a:r>
            <a:r>
              <a:rPr b="0" lang="en-US" sz="22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,…,option</a:t>
            </a:r>
            <a:r>
              <a:rPr b="0" lang="en-US" sz="22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=value</a:t>
            </a:r>
            <a:r>
              <a:rPr b="0" lang="en-US" sz="22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Common options: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type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identifies the planning algorithm. Can be “prm”, “rrt”, “est”, “sbl”, “sblprt”, “rrt*”, “prm*”, “lazyprm*”, “lazyrrg*”, “fmm”, “fmm*”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connectionThreshold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used in prm, rrt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perturbationRadius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used in rrt, est, sbl, sblprt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bidirectional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if true, performs bidirectional planning.  Used in rrt, rrt*, lazyrrg*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pointLocation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point location method. [empty]: naïve, “kdtree”: KD-Tree, “randombest [</a:t>
            </a:r>
            <a:r>
              <a:rPr b="0" i="1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]”: best of </a:t>
            </a:r>
            <a:r>
              <a:rPr b="0" i="1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random samples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shortcut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0 or 1, indicates whether to perform shortcutting after planning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restart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0 or 1, indicates whether to perform random restarts (used with restartTermCond)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restartTermCond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a JSON string indicating the termination criterion for each random restart. 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Options can also be loaded from a JSON string (see Examples/PlanDemo/*.settings) via 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motionplanning.setPlanJSONString(string)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Toolkit Components (today)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646200" y="1339200"/>
            <a:ext cx="3352320" cy="3352320"/>
          </a:xfrm>
          <a:prstGeom prst="roundRect">
            <a:avLst>
              <a:gd name="adj" fmla="val 1094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4267080" y="1339200"/>
            <a:ext cx="3352320" cy="2437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951120" y="19486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3D math &amp; geometry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2475000" y="28630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Forward Kinematics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951120" y="37774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Contact mechanics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8"/>
          <p:cNvSpPr/>
          <p:nvPr/>
        </p:nvSpPr>
        <p:spPr>
          <a:xfrm>
            <a:off x="2475000" y="37774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Physics simulation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9"/>
          <p:cNvSpPr/>
          <p:nvPr/>
        </p:nvSpPr>
        <p:spPr>
          <a:xfrm>
            <a:off x="4419720" y="19486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Inverse Kinematics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10"/>
          <p:cNvSpPr/>
          <p:nvPr/>
        </p:nvSpPr>
        <p:spPr>
          <a:xfrm>
            <a:off x="5943600" y="1948680"/>
            <a:ext cx="144756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Motion planning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11"/>
          <p:cNvSpPr/>
          <p:nvPr/>
        </p:nvSpPr>
        <p:spPr>
          <a:xfrm>
            <a:off x="4419720" y="28630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Path smoothing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12"/>
          <p:cNvSpPr/>
          <p:nvPr/>
        </p:nvSpPr>
        <p:spPr>
          <a:xfrm>
            <a:off x="5943600" y="2863080"/>
            <a:ext cx="144756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Trajectory optimization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3"/>
          <p:cNvSpPr/>
          <p:nvPr/>
        </p:nvSpPr>
        <p:spPr>
          <a:xfrm>
            <a:off x="2475000" y="19486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Paths &amp; trajectories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14"/>
          <p:cNvSpPr/>
          <p:nvPr/>
        </p:nvSpPr>
        <p:spPr>
          <a:xfrm>
            <a:off x="945360" y="28630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15"/>
          <p:cNvSpPr/>
          <p:nvPr/>
        </p:nvSpPr>
        <p:spPr>
          <a:xfrm>
            <a:off x="640800" y="4777920"/>
            <a:ext cx="3352320" cy="1927080"/>
          </a:xfrm>
          <a:prstGeom prst="roundRect">
            <a:avLst>
              <a:gd name="adj" fmla="val 15092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integration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16"/>
          <p:cNvSpPr/>
          <p:nvPr/>
        </p:nvSpPr>
        <p:spPr>
          <a:xfrm>
            <a:off x="2322720" y="53056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JSON  / Sockets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17"/>
          <p:cNvSpPr/>
          <p:nvPr/>
        </p:nvSpPr>
        <p:spPr>
          <a:xfrm>
            <a:off x="4275720" y="3979440"/>
            <a:ext cx="3335400" cy="2725920"/>
          </a:xfrm>
          <a:prstGeom prst="roundRect">
            <a:avLst>
              <a:gd name="adj" fmla="val 13358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 tools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18"/>
          <p:cNvSpPr/>
          <p:nvPr/>
        </p:nvSpPr>
        <p:spPr>
          <a:xfrm>
            <a:off x="826920" y="530568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ROS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19"/>
          <p:cNvSpPr/>
          <p:nvPr/>
        </p:nvSpPr>
        <p:spPr>
          <a:xfrm>
            <a:off x="4507200" y="504612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Robot posing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0"/>
          <p:cNvSpPr/>
          <p:nvPr/>
        </p:nvSpPr>
        <p:spPr>
          <a:xfrm>
            <a:off x="6042240" y="501804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Motion design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1"/>
          <p:cNvSpPr/>
          <p:nvPr/>
        </p:nvSpPr>
        <p:spPr>
          <a:xfrm>
            <a:off x="826920" y="6117120"/>
            <a:ext cx="1371240" cy="4356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Disk I/O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2"/>
          <p:cNvSpPr/>
          <p:nvPr/>
        </p:nvSpPr>
        <p:spPr>
          <a:xfrm>
            <a:off x="4507200" y="583920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Physics simulation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3"/>
          <p:cNvSpPr/>
          <p:nvPr/>
        </p:nvSpPr>
        <p:spPr>
          <a:xfrm>
            <a:off x="6042240" y="5839200"/>
            <a:ext cx="1371240" cy="685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Path planning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4"/>
          <p:cNvSpPr/>
          <p:nvPr/>
        </p:nvSpPr>
        <p:spPr>
          <a:xfrm>
            <a:off x="4527000" y="4537440"/>
            <a:ext cx="1721160" cy="322920"/>
          </a:xfrm>
          <a:prstGeom prst="roundRect">
            <a:avLst>
              <a:gd name="adj" fmla="val 30641"/>
            </a:avLst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Visualization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Context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Two possible motion planning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abstraction levels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C-space level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(more control and generality)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Input: C-obstacles and endpoints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Output: a path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Robot level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(more convenience)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Input: robot, workspace obstacles, endpoints or high-level tasks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Output: a path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Comparison to other packages: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 Motion Planning Library (OMPL)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implements many PRM-style planning algorithms at C-space level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MoveIt! and OpenRAVE: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work at robot level (robot obstacle avoidance and manipulation problems, respectively) and set up C-space constraints for other planners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Klamp’t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Implements many PRM-style planners at C-space level (&amp; interface to OMPL)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Supports some common problem setups at robot level (e.g., robot avoiding obstacles, with/without IK constraints)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Kinematic planning pipeline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71680" indent="-456840">
              <a:lnSpc>
                <a:spcPct val="100000"/>
              </a:lnSpc>
              <a:buClr>
                <a:srgbClr val="a9a57c"/>
              </a:buClr>
              <a:buFont typeface="Cambria"/>
              <a:buAutoNum type="arabicPeriod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Construct a </a:t>
            </a:r>
            <a:r>
              <a:rPr b="1" lang="en-US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planning problem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C-space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Terminal conditions (start and goal configurations, or in general, sets)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456840">
              <a:lnSpc>
                <a:spcPct val="100000"/>
              </a:lnSpc>
              <a:buClr>
                <a:srgbClr val="a9a57c"/>
              </a:buClr>
              <a:buFont typeface="Cambria"/>
              <a:buAutoNum type="arabicPeriod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Instantiate a </a:t>
            </a:r>
            <a:r>
              <a:rPr b="1" lang="en-US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planning algorithm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Take care: some algorithms work with some problems and not others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456840">
              <a:lnSpc>
                <a:spcPct val="100000"/>
              </a:lnSpc>
              <a:buClr>
                <a:srgbClr val="a9a57c"/>
              </a:buClr>
              <a:buFont typeface="Cambria"/>
              <a:buAutoNum type="arabicPeriod"/>
            </a:pPr>
            <a:r>
              <a:rPr b="0" lang="en-US" sz="22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the planner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Sampling-based planners are set up for use in </a:t>
            </a:r>
            <a:r>
              <a:rPr b="0" i="1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any-time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fashion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 as long as you want in a while loop, OR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005840" indent="-228240">
              <a:lnSpc>
                <a:spcPct val="100000"/>
              </a:lnSpc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 up a termination criterion</a:t>
            </a:r>
            <a:endParaRPr b="0" lang="en-US" sz="1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Likelihood of success increases as more time spent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</a:t>
            </a:r>
            <a:r>
              <a:rPr b="0" i="1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optimizing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planners, quality of path improves too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680" indent="-456840">
              <a:lnSpc>
                <a:spcPct val="100000"/>
              </a:lnSpc>
              <a:buClr>
                <a:srgbClr val="a9a57c"/>
              </a:buClr>
              <a:buFont typeface="Cambria"/>
              <a:buAutoNum type="arabicPeriod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Retrieve the path (sequence of milestones)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Setting up a kinematic C-space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C-Space-level interface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i="1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 must manually implement the callbacks used by the planning algorithm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Feasibility tester IsFeasible?(q)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Visibility tester IsVisible?(a,b)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Sampling strategy q &lt;- SampleConfig()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*Perturbation sampling strategy q &lt;- SampleNeighborhood(c,r)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*Distance metric d &lt;- Distance(a,b)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*Interpolation function q &lt;- Interpolate(a,b,u)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*: default implementation assumes Cartesian space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Robot-level interface</a:t>
            </a: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you provide a world containing a robot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Standard Robot C-Space: avoids collisions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Contact C-space: avoids collisions, maintains IK constraints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Stance C-space: same as Contact C-space, but also enforces balance under gravity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C-Space interface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Python API (</a:t>
            </a:r>
            <a:r>
              <a:rPr b="0" lang="en-US" sz="4600" spc="-97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Cambria"/>
                <a:hlinkClick r:id="rId1"/>
              </a:rPr>
              <a:t>CSpace</a:t>
            </a: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)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set up your own problem, construct a subclass of the CSpace class whose methods will be called by the planner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class MyCSpace(CSpace):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 __init__(self):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CSpace.__init__(self)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…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 minimum, set up the following: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bound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a list of pairs [(a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,b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),…,(a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,b</a:t>
            </a:r>
            <a:r>
              <a:rPr b="0" lang="en-US" sz="2000" spc="-1" strike="noStrike" baseline="-25000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)] giving an n-dimensional bounding box containing the free space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eps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a visibility collision checking tolerance (more later)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feasible(q)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the feasibility test. Returns True if feasible, False if infeasible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40080" indent="-228240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(OR call 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addFeasibilityTest(func,name=None)</a:t>
            </a:r>
            <a:r>
              <a:rPr b="0" lang="en-US" sz="20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with as many feasibility tests as you want)</a:t>
            </a:r>
            <a:endParaRPr b="0" lang="en-US" sz="18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600" spc="-97" strike="noStrike">
                <a:solidFill>
                  <a:srgbClr val="675e47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Subclassing in Python</a:t>
            </a:r>
            <a:endParaRPr b="0" lang="en-US" sz="46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class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ParentClass: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__init__(self,x):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self.x = x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foo(self):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“x is“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,self.x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bar(self):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“2x is“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,2*self.x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 = ParentClass(1)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A.foo()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#this prints “x is 1”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228240"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A.bar()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2f2b2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c89f5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#this prints “2x is 2”</a:t>
            </a:r>
            <a:endParaRPr b="0" lang="en-US" sz="2200" spc="-1" strike="noStrike">
              <a:solidFill>
                <a:srgbClr val="2f2b2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54864</TotalTime>
  <Application>LibreOffice/5.1.6.2$Linux_X86_64 LibreOffice_project/10m0$Build-2</Application>
  <Words>3062</Words>
  <Paragraphs>424</Paragraphs>
  <Company>stanford university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2002-02-06T22:25:02Z</dcterms:created>
  <dc:creator>latombe</dc:creator>
  <dc:description/>
  <dc:language>en-US</dc:language>
  <cp:lastModifiedBy/>
  <dcterms:modified xsi:type="dcterms:W3CDTF">2019-08-05T09:38:12Z</dcterms:modified>
  <cp:revision>537</cp:revision>
  <dc:subject/>
  <dc:title>CS  Biology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stanford university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1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50</vt:i4>
  </property>
</Properties>
</file>